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8" r:id="rId7"/>
    <p:sldId id="262" r:id="rId8"/>
    <p:sldId id="270" r:id="rId9"/>
    <p:sldId id="263" r:id="rId10"/>
    <p:sldId id="264" r:id="rId11"/>
    <p:sldId id="265" r:id="rId12"/>
    <p:sldId id="259" r:id="rId13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6" autoAdjust="0"/>
  </p:normalViewPr>
  <p:slideViewPr>
    <p:cSldViewPr>
      <p:cViewPr>
        <p:scale>
          <a:sx n="86" d="100"/>
          <a:sy n="86" d="100"/>
        </p:scale>
        <p:origin x="29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73EB-D37F-4759-8A81-C0E20BFCF92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52FB-D13C-4111-B4D9-127FA10813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1.jpg"/>
          <p:cNvPicPr>
            <a:picLocks noChangeAspect="1"/>
          </p:cNvPicPr>
          <p:nvPr/>
        </p:nvPicPr>
        <p:blipFill>
          <a:blip r:embed="rId2" cstate="print"/>
          <a:srcRect t="5739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5548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pic>
        <p:nvPicPr>
          <p:cNvPr id="5" name="Picture 4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14400"/>
            <a:ext cx="3875315" cy="5425441"/>
          </a:xfrm>
          <a:prstGeom prst="rect">
            <a:avLst/>
          </a:prstGeom>
        </p:spPr>
      </p:pic>
      <p:pic>
        <p:nvPicPr>
          <p:cNvPr id="6" name="Picture 5" descr="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6629400"/>
            <a:ext cx="2756517" cy="19938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99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828800" y="685800"/>
            <a:ext cx="38862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چارت سازمانی شرکت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D56743F-1482-4693-82BC-F9D7808653DF}"/>
              </a:ext>
            </a:extLst>
          </p:cNvPr>
          <p:cNvCxnSpPr>
            <a:cxnSpLocks/>
          </p:cNvCxnSpPr>
          <p:nvPr/>
        </p:nvCxnSpPr>
        <p:spPr>
          <a:xfrm flipH="1" flipV="1">
            <a:off x="-2911024" y="4000500"/>
            <a:ext cx="907182" cy="16560"/>
          </a:xfrm>
          <a:prstGeom prst="lin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150D564-895A-458A-ADDD-1032F93ACB9D}"/>
              </a:ext>
            </a:extLst>
          </p:cNvPr>
          <p:cNvCxnSpPr>
            <a:cxnSpLocks/>
          </p:cNvCxnSpPr>
          <p:nvPr/>
        </p:nvCxnSpPr>
        <p:spPr>
          <a:xfrm flipH="1" flipV="1">
            <a:off x="-1775931" y="5148913"/>
            <a:ext cx="269390" cy="1452"/>
          </a:xfrm>
          <a:prstGeom prst="lin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DB130B1-B97B-42C5-AE53-5E25C588D5AD}"/>
              </a:ext>
            </a:extLst>
          </p:cNvPr>
          <p:cNvCxnSpPr>
            <a:cxnSpLocks/>
          </p:cNvCxnSpPr>
          <p:nvPr/>
        </p:nvCxnSpPr>
        <p:spPr>
          <a:xfrm flipH="1">
            <a:off x="-3469952" y="5150365"/>
            <a:ext cx="285040" cy="811"/>
          </a:xfrm>
          <a:prstGeom prst="lin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-762000" y="2057400"/>
            <a:ext cx="7523414" cy="5029200"/>
            <a:chOff x="-817814" y="1295400"/>
            <a:chExt cx="7523414" cy="5029200"/>
          </a:xfrm>
        </p:grpSpPr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3167F7AF-E9C4-49C9-B532-64625E72D701}"/>
                </a:ext>
              </a:extLst>
            </p:cNvPr>
            <p:cNvSpPr txBox="1">
              <a:spLocks/>
            </p:cNvSpPr>
            <p:nvPr/>
          </p:nvSpPr>
          <p:spPr>
            <a:xfrm>
              <a:off x="2438400" y="1295400"/>
              <a:ext cx="1828800" cy="8609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مدیر عامل</a:t>
              </a:r>
            </a:p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سید محمود حسینی یزدی</a:t>
              </a:r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="" xmlns:a16="http://schemas.microsoft.com/office/drawing/2014/main" id="{E1D293E2-43DE-43D4-B039-DCC31D7C2EA0}"/>
                </a:ext>
              </a:extLst>
            </p:cNvPr>
            <p:cNvSpPr txBox="1">
              <a:spLocks/>
            </p:cNvSpPr>
            <p:nvPr/>
          </p:nvSpPr>
          <p:spPr>
            <a:xfrm>
              <a:off x="4439986" y="1295400"/>
              <a:ext cx="1793373" cy="8809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رئیس هیئت مدیره</a:t>
              </a:r>
            </a:p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سید علی حسینی یزدی</a:t>
              </a:r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98E7B5DC-A798-4CC9-95AF-7B799818DF84}"/>
                </a:ext>
              </a:extLst>
            </p:cNvPr>
            <p:cNvSpPr txBox="1">
              <a:spLocks/>
            </p:cNvSpPr>
            <p:nvPr/>
          </p:nvSpPr>
          <p:spPr>
            <a:xfrm>
              <a:off x="401386" y="1295400"/>
              <a:ext cx="1828800" cy="854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نائب رئیس</a:t>
              </a:r>
            </a:p>
            <a:p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فاطمه زمانی نیا</a:t>
              </a:r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B5981D3F-78D4-4BD0-9D3D-BB318F1FF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040" y="4178181"/>
              <a:ext cx="931650" cy="0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8888C6E3-289A-4DEC-8D58-329057702A18}"/>
                </a:ext>
              </a:extLst>
            </p:cNvPr>
            <p:cNvSpPr txBox="1">
              <a:spLocks/>
            </p:cNvSpPr>
            <p:nvPr/>
          </p:nvSpPr>
          <p:spPr>
            <a:xfrm>
              <a:off x="5486400" y="2667000"/>
              <a:ext cx="1219200" cy="8584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1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اجرایی</a:t>
              </a:r>
            </a:p>
            <a:p>
              <a:r>
                <a:rPr lang="fa-IR" sz="15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سید مجتبی حسینی یزدی</a:t>
              </a:r>
              <a:endParaRPr lang="en-US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="" xmlns:a16="http://schemas.microsoft.com/office/drawing/2014/main" id="{BB0DD396-636E-4407-83FE-F32BEBE86B38}"/>
                </a:ext>
              </a:extLst>
            </p:cNvPr>
            <p:cNvSpPr txBox="1">
              <a:spLocks/>
            </p:cNvSpPr>
            <p:nvPr/>
          </p:nvSpPr>
          <p:spPr>
            <a:xfrm>
              <a:off x="4114800" y="2667000"/>
              <a:ext cx="1295400" cy="86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2800" baseline="-25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</a:t>
              </a:r>
              <a:r>
                <a:rPr lang="fa-IR" sz="2800" baseline="-25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معماری</a:t>
              </a:r>
            </a:p>
            <a:p>
              <a:r>
                <a:rPr lang="fa-IR" sz="2800" baseline="-25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محسن استادی</a:t>
              </a:r>
              <a:endParaRPr lang="en-US" sz="2800" baseline="-25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22" name="Title 1">
              <a:extLst>
                <a:ext uri="{FF2B5EF4-FFF2-40B4-BE49-F238E27FC236}">
                  <a16:creationId xmlns="" xmlns:a16="http://schemas.microsoft.com/office/drawing/2014/main" id="{C52325B3-1BC3-4E0F-BA09-90B9438FE0E8}"/>
                </a:ext>
              </a:extLst>
            </p:cNvPr>
            <p:cNvSpPr txBox="1">
              <a:spLocks/>
            </p:cNvSpPr>
            <p:nvPr/>
          </p:nvSpPr>
          <p:spPr>
            <a:xfrm>
              <a:off x="2811244" y="2667000"/>
              <a:ext cx="1227356" cy="8464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1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سازه</a:t>
              </a:r>
            </a:p>
            <a:p>
              <a:r>
                <a:rPr lang="fa-IR" sz="1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محسن درهمی</a:t>
              </a:r>
              <a:endParaRPr 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="" xmlns:a16="http://schemas.microsoft.com/office/drawing/2014/main" id="{CB571A06-421B-4ABD-9A26-D3BCD97DC285}"/>
                </a:ext>
              </a:extLst>
            </p:cNvPr>
            <p:cNvSpPr txBox="1">
              <a:spLocks/>
            </p:cNvSpPr>
            <p:nvPr/>
          </p:nvSpPr>
          <p:spPr>
            <a:xfrm>
              <a:off x="1520365" y="2667000"/>
              <a:ext cx="1222835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1"/>
              <a:r>
                <a:rPr lang="fa-I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برق</a:t>
              </a:r>
            </a:p>
            <a:p>
              <a:pPr rtl="1"/>
              <a:r>
                <a:rPr lang="fa-I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جواد غفاریان</a:t>
              </a:r>
            </a:p>
            <a:p>
              <a:pPr rtl="1"/>
              <a:r>
                <a:rPr lang="fa-I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حسین مینو سپهر</a:t>
              </a:r>
              <a:endPara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="" xmlns:a16="http://schemas.microsoft.com/office/drawing/2014/main" id="{A751E049-F977-4040-AE13-52A6F5974782}"/>
                </a:ext>
              </a:extLst>
            </p:cNvPr>
            <p:cNvSpPr txBox="1">
              <a:spLocks/>
            </p:cNvSpPr>
            <p:nvPr/>
          </p:nvSpPr>
          <p:spPr>
            <a:xfrm>
              <a:off x="148765" y="2667000"/>
              <a:ext cx="1299035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a-IR" sz="1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مکانیک</a:t>
              </a:r>
            </a:p>
            <a:p>
              <a:r>
                <a:rPr lang="fa-IR" sz="1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محمد رضا کاهانی</a:t>
              </a:r>
              <a:endParaRPr lang="en-US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29" name="Title 1">
              <a:extLst>
                <a:ext uri="{FF2B5EF4-FFF2-40B4-BE49-F238E27FC236}">
                  <a16:creationId xmlns="" xmlns:a16="http://schemas.microsoft.com/office/drawing/2014/main" id="{C909BBF2-E853-48F3-A689-44BA8CB85DBE}"/>
                </a:ext>
              </a:extLst>
            </p:cNvPr>
            <p:cNvSpPr txBox="1">
              <a:spLocks/>
            </p:cNvSpPr>
            <p:nvPr/>
          </p:nvSpPr>
          <p:spPr>
            <a:xfrm>
              <a:off x="5105400" y="4114800"/>
              <a:ext cx="1398597" cy="220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a-IR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اجرای کارهای بتنی و فلزی</a:t>
              </a:r>
            </a:p>
            <a:p>
              <a:pPr>
                <a:lnSpc>
                  <a:spcPct val="150000"/>
                </a:lnSpc>
              </a:pPr>
              <a:endParaRPr lang="fa-IR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  <a:p>
              <a:pPr>
                <a:lnSpc>
                  <a:spcPct val="150000"/>
                </a:lnSpc>
              </a:pPr>
              <a:r>
                <a:rPr lang="fa-IR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مهندس سید مجتبی یزدی</a:t>
              </a:r>
            </a:p>
            <a:p>
              <a:pPr>
                <a:lnSpc>
                  <a:spcPct val="150000"/>
                </a:lnSpc>
              </a:pPr>
              <a:r>
                <a:rPr lang="fa-IR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مهندس مهدی شیشه چی</a:t>
              </a:r>
              <a:endPara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="" xmlns:a16="http://schemas.microsoft.com/office/drawing/2014/main" id="{64070C5C-C88B-42FC-B2D6-9BAB99EEC6E6}"/>
                </a:ext>
              </a:extLst>
            </p:cNvPr>
            <p:cNvSpPr txBox="1">
              <a:spLocks/>
            </p:cNvSpPr>
            <p:nvPr/>
          </p:nvSpPr>
          <p:spPr>
            <a:xfrm>
              <a:off x="3733800" y="4114800"/>
              <a:ext cx="1287760" cy="220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a-I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</a:t>
              </a:r>
              <a:r>
                <a:rPr lang="fa-IR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معماری</a:t>
              </a:r>
              <a:endParaRPr lang="fa-I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  <a:p>
              <a:pPr>
                <a:lnSpc>
                  <a:spcPct val="150000"/>
                </a:lnSpc>
              </a:pPr>
              <a:endParaRPr lang="fa-I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  <a:p>
              <a:pPr>
                <a:lnSpc>
                  <a:spcPct val="150000"/>
                </a:lnSpc>
              </a:pPr>
              <a:r>
                <a:rPr lang="fa-IR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محسن استادی</a:t>
              </a:r>
            </a:p>
            <a:p>
              <a:pPr>
                <a:lnSpc>
                  <a:spcPct val="150000"/>
                </a:lnSpc>
              </a:pPr>
              <a:r>
                <a:rPr lang="fa-IR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امیرعلی </a:t>
              </a:r>
              <a:r>
                <a:rPr lang="fa-IR" sz="2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سهرابیان</a:t>
              </a:r>
              <a:endPara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  <a:p>
              <a:pPr>
                <a:lnSpc>
                  <a:spcPct val="150000"/>
                </a:lnSpc>
              </a:pPr>
              <a:r>
                <a:rPr lang="fa-IR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علی عطائی</a:t>
              </a:r>
              <a:endPara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="" xmlns:a16="http://schemas.microsoft.com/office/drawing/2014/main" id="{F29C2EFF-0296-4C30-B449-3EA6067279CE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4114800"/>
              <a:ext cx="1357034" cy="220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a-IR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بخش محاسبات سازه</a:t>
              </a:r>
            </a:p>
            <a:p>
              <a:pPr>
                <a:lnSpc>
                  <a:spcPct val="150000"/>
                </a:lnSpc>
              </a:pPr>
              <a:endParaRPr lang="fa-I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  <a:p>
              <a:pPr>
                <a:lnSpc>
                  <a:spcPct val="150000"/>
                </a:lnSpc>
              </a:pPr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اتابان ذبهی</a:t>
              </a:r>
            </a:p>
            <a:p>
              <a:pPr>
                <a:lnSpc>
                  <a:spcPct val="150000"/>
                </a:lnSpc>
              </a:pPr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فیض منش</a:t>
              </a:r>
            </a:p>
            <a:p>
              <a:pPr>
                <a:lnSpc>
                  <a:spcPct val="150000"/>
                </a:lnSpc>
              </a:pPr>
              <a:r>
                <a:rPr lang="fa-IR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dobe Arabic" pitchFamily="18" charset="-78"/>
                  <a:cs typeface="Adobe Arabic" pitchFamily="18" charset="-78"/>
                </a:rPr>
                <a:t>شاه وزی پور</a:t>
              </a:r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5A7456C-F612-43D3-9C8C-DB2DDDAF0B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17814" y="4360540"/>
              <a:ext cx="0" cy="430596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A7A6E39-8322-4965-8A30-0D23341ECD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8611" y="5151176"/>
              <a:ext cx="269390" cy="1452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6EC8568-B0E0-4A63-8AF1-1C11BBEBB4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50260" y="5148913"/>
              <a:ext cx="269390" cy="1452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BB6D69F-D2C4-4864-950C-D9D91F471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11105" y="5440660"/>
              <a:ext cx="0" cy="576062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87ADFF6-4201-4E02-B1EA-1DD8A4FAB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770" y="5440660"/>
              <a:ext cx="0" cy="576062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4554AC2-B86F-4B2A-A47A-280D69939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080" y="5498408"/>
              <a:ext cx="0" cy="576062"/>
            </a:xfrm>
            <a:prstGeom prst="line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ight Arrow 46"/>
            <p:cNvSpPr/>
            <p:nvPr/>
          </p:nvSpPr>
          <p:spPr>
            <a:xfrm rot="5400000">
              <a:off x="5486400" y="3848100"/>
              <a:ext cx="571500" cy="2667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4038600" y="3810000"/>
              <a:ext cx="571500" cy="2667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2743200" y="3771900"/>
              <a:ext cx="571500" cy="2667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25" idx="3"/>
              <a:endCxn id="23" idx="1"/>
            </p:cNvCxnSpPr>
            <p:nvPr/>
          </p:nvCxnSpPr>
          <p:spPr>
            <a:xfrm>
              <a:off x="1447800" y="3086100"/>
              <a:ext cx="7256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43200" y="3048000"/>
              <a:ext cx="7256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038600" y="3048000"/>
              <a:ext cx="7256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10200" y="3048000"/>
              <a:ext cx="7256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230186" y="1752600"/>
              <a:ext cx="204579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162300" y="2400300"/>
              <a:ext cx="533400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4291221" y="2514600"/>
            <a:ext cx="204579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 cstate="print"/>
          <a:srcRect t="3047" r="462" b="312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2.jpg"/>
          <p:cNvPicPr>
            <a:picLocks noChangeAspect="1"/>
          </p:cNvPicPr>
          <p:nvPr/>
        </p:nvPicPr>
        <p:blipFill>
          <a:blip r:embed="rId2" cstate="print"/>
          <a:srcRect t="3093" b="4108"/>
          <a:stretch>
            <a:fillRect/>
          </a:stretch>
        </p:blipFill>
        <p:spPr>
          <a:xfrm>
            <a:off x="0" y="0"/>
            <a:ext cx="6966001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6355246" cy="3465636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شرکت ارکان گستر طوس  در سال</a:t>
            </a:r>
            <a:r>
              <a:rPr lang="en-US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2200" b="1" baseline="-25000" dirty="0" smtClean="0">
                <a:solidFill>
                  <a:srgbClr val="000000"/>
                </a:solidFill>
                <a:latin typeface="م"/>
                <a:ea typeface="Times New Roman" panose="02020603050405020304" pitchFamily="18" charset="0"/>
                <a:cs typeface="LMU Yagut" pitchFamily="2" charset="-78"/>
              </a:rPr>
              <a:t>1376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تاسیس و پس از ثبت رسمی در سال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LMU Yagut" pitchFamily="2" charset="-78"/>
              </a:rPr>
              <a:t>1377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فعالیت خود را آغاز نمود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و از سازمان مدیریت و برنامه ریزی موفق به اخذ رتبه</a:t>
            </a:r>
            <a:r>
              <a:rPr lang="en-US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گردیده است. </a:t>
            </a:r>
          </a:p>
          <a:p>
            <a:pPr algn="justLow" rtl="1">
              <a:lnSpc>
                <a:spcPct val="150000"/>
              </a:lnSpc>
            </a:pP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طراحی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، 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نظارت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و اجرای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بیش از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صدها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پروژه 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از جمله اجرای پروژه های  انتقال آب و فاضلاب، ساختمانهای صنعتی، کشاورزی، ورزشی، مسکونی، تجاری واقامتی فعالیت های این شرکت را تشکیل می دهد.</a:t>
            </a:r>
            <a:r>
              <a:rPr lang="fa-IR" sz="2200" b="1" baseline="-250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این شرکت فعالیت خود را  با بهره گیری از تجربه و دانش اساتید و اعضاء هیئت علمی دانشگاه های معتبر کشور و جذب کارشناسان فنی در مقاطع دکترا و کارشناسی ارشد و کارشناسی گام‏های موثری در جهت و ارتقاء سطح کیفی پروژه های خود برداشته است.</a:t>
            </a:r>
            <a:r>
              <a:rPr lang="fa-IR" sz="2200" b="1" baseline="-250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اخذ گواهینامه های معتبر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رتبه بندی از سازمان مدیریت،برنامه ریزی و مسکن وشهرسازی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ازجمله دستاوردهای فعالیت این ش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ر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کت می باشد.</a:t>
            </a:r>
            <a:r>
              <a:rPr lang="fa-IR" sz="2200" b="1" baseline="-25000" dirty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2200" b="1" baseline="-25000" dirty="0" smtClean="0"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ت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لاش در جهت تقویت حوزه فنی و مدیریتی شرکت، عضویت در مجامع حرفه‏ای معتبر، توسعه بخش پژوهش و تحقیق، ارتقاء سیستم های ساخت پروژه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ها به صورت  </a:t>
            </a:r>
            <a:r>
              <a:rPr lang="en-US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EPC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 از</a:t>
            </a:r>
            <a:r>
              <a:rPr lang="ar-SA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مهمترین اهداف و برنامه‏های این شرکت </a:t>
            </a:r>
            <a:r>
              <a:rPr lang="fa-IR" sz="2200" b="1" baseline="-25000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میباشد.</a:t>
            </a:r>
            <a:endParaRPr lang="en-US" sz="2200" b="1" baseline="-25000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justLow">
              <a:lnSpc>
                <a:spcPct val="150000"/>
              </a:lnSpc>
            </a:pPr>
            <a:endParaRPr lang="en-US" sz="2200" b="1" baseline="-25000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گواهینامه </a:t>
            </a:r>
            <a:r>
              <a:rPr lang="fa-IR" sz="1600" b="1" dirty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صلاحیت 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پیمانکاری</a:t>
            </a:r>
            <a:endParaRPr lang="en-US" sz="16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F123E2-3115-4D0E-A83D-1248E20CE8C8}"/>
              </a:ext>
            </a:extLst>
          </p:cNvPr>
          <p:cNvSpPr/>
          <p:nvPr/>
        </p:nvSpPr>
        <p:spPr>
          <a:xfrm>
            <a:off x="643450" y="2708920"/>
            <a:ext cx="2925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371600"/>
            <a:ext cx="4953000" cy="717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پروانه اشتغال به کار مهندسی</a:t>
            </a:r>
            <a:endParaRPr lang="en-US" sz="16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51034"/>
              </p:ext>
            </p:extLst>
          </p:nvPr>
        </p:nvGraphicFramePr>
        <p:xfrm>
          <a:off x="595313" y="1371600"/>
          <a:ext cx="5667375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1371600"/>
                        <a:ext cx="5667375" cy="701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پروانه اشتغال به کار مهندسی</a:t>
            </a:r>
            <a:endParaRPr lang="en-US" sz="16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81210"/>
              </p:ext>
            </p:extLst>
          </p:nvPr>
        </p:nvGraphicFramePr>
        <p:xfrm>
          <a:off x="595313" y="1371600"/>
          <a:ext cx="5667375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1371600"/>
                        <a:ext cx="5667375" cy="708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08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پروانه اشتغال به کار سازندگان مسکن و ساختمان</a:t>
            </a: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پایه دو</a:t>
            </a:r>
            <a:endParaRPr lang="en-US" sz="1600" b="1" dirty="0" smtClean="0">
              <a:solidFill>
                <a:srgbClr val="000000"/>
              </a:solidFill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32752"/>
              </p:ext>
            </p:extLst>
          </p:nvPr>
        </p:nvGraphicFramePr>
        <p:xfrm>
          <a:off x="762000" y="1371600"/>
          <a:ext cx="5667375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371600"/>
                        <a:ext cx="5667375" cy="708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پروانه اشتغال به کار سازندگان مسکن و ساختمان</a:t>
            </a: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پایه دو</a:t>
            </a:r>
            <a:endParaRPr lang="en-US" sz="1600" b="1" dirty="0" smtClean="0">
              <a:solidFill>
                <a:srgbClr val="000000"/>
              </a:solidFill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56355"/>
              </p:ext>
            </p:extLst>
          </p:nvPr>
        </p:nvGraphicFramePr>
        <p:xfrm>
          <a:off x="595313" y="1295401"/>
          <a:ext cx="5667375" cy="723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1295401"/>
                        <a:ext cx="5667375" cy="723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65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6858000" cy="9144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0C7A5-F695-4E4C-96B0-D96A0B5BCB24}"/>
              </a:ext>
            </a:extLst>
          </p:cNvPr>
          <p:cNvSpPr/>
          <p:nvPr/>
        </p:nvSpPr>
        <p:spPr>
          <a:xfrm>
            <a:off x="1219200" y="152400"/>
            <a:ext cx="5515860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گواهینامه ها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-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پروانه اشتغال به کار سازندگان مسکن و ساختمان</a:t>
            </a:r>
            <a:r>
              <a:rPr lang="en-US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 </a:t>
            </a:r>
            <a:r>
              <a:rPr lang="fa-IR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پایه </a:t>
            </a:r>
            <a:r>
              <a:rPr lang="fa-IR" sz="1600" b="1" dirty="0" smtClean="0">
                <a:solidFill>
                  <a:srgbClr val="000000"/>
                </a:solidFill>
                <a:latin typeface="Adobe Arabic" pitchFamily="18" charset="-78"/>
                <a:ea typeface="Times New Roman" panose="02020603050405020304" pitchFamily="18" charset="0"/>
                <a:cs typeface="Adobe Arabic" pitchFamily="18" charset="-78"/>
              </a:rPr>
              <a:t>یک</a:t>
            </a:r>
            <a:endParaRPr lang="en-US" sz="16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 smtClean="0">
              <a:solidFill>
                <a:srgbClr val="000000"/>
              </a:solidFill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effectLst/>
              <a:latin typeface="Adobe Arabic" pitchFamily="18" charset="-78"/>
              <a:ea typeface="Times New Roman" panose="02020603050405020304" pitchFamily="18" charset="0"/>
              <a:cs typeface="Adobe Arabic" pitchFamily="18" charset="-78"/>
            </a:endParaRPr>
          </a:p>
        </p:txBody>
      </p:sp>
      <p:pic>
        <p:nvPicPr>
          <p:cNvPr id="5" name="Picture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5181600" cy="7243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333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Arabic</vt:lpstr>
      <vt:lpstr>Arial</vt:lpstr>
      <vt:lpstr>Calibri</vt:lpstr>
      <vt:lpstr>LMU Yagut</vt:lpstr>
      <vt:lpstr>Times New Roman</vt:lpstr>
      <vt:lpstr>م</vt:lpstr>
      <vt:lpstr>Office Theme</vt:lpstr>
      <vt:lpstr>PDF</vt:lpstr>
      <vt:lpstr>Foxit PDF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www.DFMRendering.com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DFMRendering</dc:creator>
  <cp:lastModifiedBy>ArkanNo1</cp:lastModifiedBy>
  <cp:revision>17</cp:revision>
  <dcterms:created xsi:type="dcterms:W3CDTF">2018-12-17T15:12:05Z</dcterms:created>
  <dcterms:modified xsi:type="dcterms:W3CDTF">2024-12-08T18:37:43Z</dcterms:modified>
</cp:coreProperties>
</file>